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59" r:id="rId7"/>
    <p:sldId id="262" r:id="rId8"/>
    <p:sldId id="264" r:id="rId9"/>
    <p:sldId id="263" r:id="rId10"/>
    <p:sldId id="260" r:id="rId11"/>
    <p:sldId id="265" r:id="rId12"/>
    <p:sldId id="266" r:id="rId13"/>
    <p:sldId id="267" r:id="rId14"/>
    <p:sldId id="268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32" autoAdjust="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50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0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4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24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72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47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5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24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88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Sprint 1 | Rick Meels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Leerdoelen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Scaleable</a:t>
            </a:r>
            <a:r>
              <a:rPr lang="en-US" dirty="0">
                <a:solidFill>
                  <a:schemeClr val="bg1"/>
                </a:solidFill>
              </a:rPr>
              <a:t> Architectures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In AWS </a:t>
            </a:r>
            <a:r>
              <a:rPr lang="en-US" sz="1400" dirty="0" err="1">
                <a:solidFill>
                  <a:schemeClr val="bg1"/>
                </a:solidFill>
              </a:rPr>
              <a:t>worden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verschillende</a:t>
            </a:r>
            <a:r>
              <a:rPr lang="en-US" sz="1400" dirty="0">
                <a:solidFill>
                  <a:schemeClr val="bg1"/>
                </a:solidFill>
              </a:rPr>
              <a:t> services </a:t>
            </a:r>
            <a:r>
              <a:rPr lang="en-US" sz="1400" dirty="0" err="1">
                <a:solidFill>
                  <a:schemeClr val="bg1"/>
                </a:solidFill>
              </a:rPr>
              <a:t>gebruikt</a:t>
            </a:r>
            <a:r>
              <a:rPr lang="en-US" sz="1400" dirty="0">
                <a:solidFill>
                  <a:schemeClr val="bg1"/>
                </a:solidFill>
              </a:rPr>
              <a:t> die </a:t>
            </a:r>
            <a:r>
              <a:rPr lang="en-US" sz="1400" dirty="0" err="1">
                <a:solidFill>
                  <a:schemeClr val="bg1"/>
                </a:solidFill>
              </a:rPr>
              <a:t>scalen</a:t>
            </a:r>
            <a:r>
              <a:rPr lang="en-US" sz="1400" dirty="0">
                <a:solidFill>
                  <a:schemeClr val="bg1"/>
                </a:solidFill>
              </a:rPr>
              <a:t> op basis van de </a:t>
            </a:r>
            <a:r>
              <a:rPr lang="en-US" sz="1400" dirty="0" err="1">
                <a:solidFill>
                  <a:schemeClr val="bg1"/>
                </a:solidFill>
              </a:rPr>
              <a:t>hoeveelheid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verzoeken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denk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hierbij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aan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dirty="0" err="1">
                <a:solidFill>
                  <a:schemeClr val="bg1"/>
                </a:solidFill>
              </a:rPr>
              <a:t>volgende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onderdelen</a:t>
            </a:r>
            <a:endParaRPr lang="en-US" sz="1400" dirty="0">
              <a:solidFill>
                <a:schemeClr val="bg1"/>
              </a:solidFill>
            </a:endParaRP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Lambda’s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CloudFront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DynamoDB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API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and Operations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Pipelines </a:t>
            </a:r>
            <a:r>
              <a:rPr lang="en-US" sz="1400" dirty="0" err="1">
                <a:solidFill>
                  <a:schemeClr val="bg1"/>
                </a:solidFill>
              </a:rPr>
              <a:t>worden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uitgevoerd</a:t>
            </a:r>
            <a:r>
              <a:rPr lang="en-US" sz="1400" dirty="0">
                <a:solidFill>
                  <a:schemeClr val="bg1"/>
                </a:solidFill>
              </a:rPr>
              <a:t> per branch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Feature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Development</a:t>
            </a: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Main</a:t>
            </a:r>
          </a:p>
          <a:p>
            <a:pPr marL="971550" lvl="1" indent="-285750"/>
            <a:r>
              <a:rPr lang="en-US" sz="1400" dirty="0" err="1">
                <a:solidFill>
                  <a:schemeClr val="bg1"/>
                </a:solidFill>
              </a:rPr>
              <a:t>Dit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wordt</a:t>
            </a:r>
            <a:r>
              <a:rPr lang="en-US" sz="1400" dirty="0">
                <a:solidFill>
                  <a:schemeClr val="bg1"/>
                </a:solidFill>
              </a:rPr>
              <a:t> reeds </a:t>
            </a:r>
            <a:r>
              <a:rPr lang="en-US" sz="1400" dirty="0" err="1">
                <a:solidFill>
                  <a:schemeClr val="bg1"/>
                </a:solidFill>
              </a:rPr>
              <a:t>gevalideerd</a:t>
            </a:r>
            <a:r>
              <a:rPr lang="en-US" sz="1400" dirty="0">
                <a:solidFill>
                  <a:schemeClr val="bg1"/>
                </a:solidFill>
              </a:rPr>
              <a:t> in de </a:t>
            </a:r>
            <a:r>
              <a:rPr lang="en-US" sz="1400" dirty="0" err="1">
                <a:solidFill>
                  <a:schemeClr val="bg1"/>
                </a:solidFill>
              </a:rPr>
              <a:t>proftaak</a:t>
            </a:r>
            <a:r>
              <a:rPr lang="en-US" sz="1400" dirty="0">
                <a:solidFill>
                  <a:schemeClr val="bg1"/>
                </a:solidFill>
              </a:rPr>
              <a:t>, in de POC’s </a:t>
            </a:r>
            <a:r>
              <a:rPr lang="en-US" sz="1400" dirty="0" err="1">
                <a:solidFill>
                  <a:schemeClr val="bg1"/>
                </a:solidFill>
              </a:rPr>
              <a:t>zijn</a:t>
            </a:r>
            <a:r>
              <a:rPr lang="en-US" sz="1400" dirty="0">
                <a:solidFill>
                  <a:schemeClr val="bg1"/>
                </a:solidFill>
              </a:rPr>
              <a:t> pipelines </a:t>
            </a:r>
            <a:r>
              <a:rPr lang="en-US" sz="1400" dirty="0" err="1">
                <a:solidFill>
                  <a:schemeClr val="bg1"/>
                </a:solidFill>
              </a:rPr>
              <a:t>aangemaakt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wordt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gebruikt</a:t>
            </a:r>
            <a:r>
              <a:rPr lang="en-US" sz="1400" dirty="0">
                <a:solidFill>
                  <a:schemeClr val="bg1"/>
                </a:solidFill>
              </a:rPr>
              <a:t> door </a:t>
            </a:r>
            <a:r>
              <a:rPr lang="en-US" sz="1400" dirty="0" err="1">
                <a:solidFill>
                  <a:schemeClr val="bg1"/>
                </a:solidFill>
              </a:rPr>
              <a:t>overige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mensen</a:t>
            </a:r>
            <a:endParaRPr lang="en-US" sz="1400" dirty="0">
              <a:solidFill>
                <a:schemeClr val="bg1"/>
              </a:solidFill>
            </a:endParaRPr>
          </a:p>
          <a:p>
            <a:pPr marL="1885950" lvl="3" indent="-285750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kern="1200" spc="400" baseline="0" dirty="0">
                <a:solidFill>
                  <a:srgbClr val="FFFFFF"/>
                </a:solidFill>
                <a:effectLst/>
                <a:latin typeface="Century Gothic Bold" panose="020B0702020202020204" pitchFamily="34" charset="0"/>
                <a:ea typeface="+mn-ea"/>
                <a:cs typeface="+mn-cs"/>
              </a:rPr>
              <a:t>May 10, 2022</a:t>
            </a:r>
            <a:endParaRPr lang="en-US" sz="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154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Leerdoelen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Cloud Services</a:t>
            </a:r>
          </a:p>
          <a:p>
            <a:pPr marL="857250" lvl="1" indent="-171450"/>
            <a:r>
              <a:rPr lang="en-US" sz="1400" dirty="0" err="1">
                <a:solidFill>
                  <a:schemeClr val="bg1"/>
                </a:solidFill>
              </a:rPr>
              <a:t>Volledige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applicatie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staat</a:t>
            </a:r>
            <a:r>
              <a:rPr lang="en-US" sz="1400" dirty="0">
                <a:solidFill>
                  <a:schemeClr val="bg1"/>
                </a:solidFill>
              </a:rPr>
              <a:t> in de cloud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zoals</a:t>
            </a:r>
            <a:r>
              <a:rPr lang="en-US" sz="1400" dirty="0">
                <a:solidFill>
                  <a:schemeClr val="bg1"/>
                </a:solidFill>
              </a:rPr>
              <a:t> in de </a:t>
            </a:r>
            <a:r>
              <a:rPr lang="en-US" sz="1400" dirty="0" err="1">
                <a:solidFill>
                  <a:schemeClr val="bg1"/>
                </a:solidFill>
              </a:rPr>
              <a:t>eerdere</a:t>
            </a:r>
            <a:r>
              <a:rPr lang="en-US" sz="1400" dirty="0">
                <a:solidFill>
                  <a:schemeClr val="bg1"/>
                </a:solidFill>
              </a:rPr>
              <a:t> slides </a:t>
            </a:r>
            <a:r>
              <a:rPr lang="en-US" sz="1400" dirty="0" err="1">
                <a:solidFill>
                  <a:schemeClr val="bg1"/>
                </a:solidFill>
              </a:rPr>
              <a:t>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zien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worden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verschillende</a:t>
            </a:r>
            <a:r>
              <a:rPr lang="en-US" sz="1400" dirty="0">
                <a:solidFill>
                  <a:schemeClr val="bg1"/>
                </a:solidFill>
              </a:rPr>
              <a:t> cloud-services </a:t>
            </a:r>
            <a:r>
              <a:rPr lang="en-US" sz="1400" dirty="0" err="1">
                <a:solidFill>
                  <a:schemeClr val="bg1"/>
                </a:solidFill>
              </a:rPr>
              <a:t>gebruikt</a:t>
            </a:r>
            <a:endParaRPr lang="en-US" sz="1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Security by Design</a:t>
            </a:r>
          </a:p>
          <a:p>
            <a:pPr marL="857250" lvl="1" indent="-171450"/>
            <a:r>
              <a:rPr lang="en-US" sz="1400" dirty="0">
                <a:solidFill>
                  <a:schemeClr val="bg1"/>
                </a:solidFill>
              </a:rPr>
              <a:t>Alle endpoints </a:t>
            </a:r>
            <a:r>
              <a:rPr lang="en-US" sz="1400" dirty="0" err="1">
                <a:solidFill>
                  <a:schemeClr val="bg1"/>
                </a:solidFill>
              </a:rPr>
              <a:t>zijn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beveiligd</a:t>
            </a:r>
            <a:r>
              <a:rPr lang="en-US" sz="1400" dirty="0">
                <a:solidFill>
                  <a:schemeClr val="bg1"/>
                </a:solidFill>
              </a:rPr>
              <a:t> met JWT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externe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mensen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kunnen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niet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zomaar</a:t>
            </a:r>
            <a:r>
              <a:rPr lang="en-US" sz="1400" dirty="0">
                <a:solidFill>
                  <a:schemeClr val="bg1"/>
                </a:solidFill>
              </a:rPr>
              <a:t> invocations </a:t>
            </a:r>
            <a:r>
              <a:rPr lang="en-US" sz="1400" dirty="0" err="1">
                <a:solidFill>
                  <a:schemeClr val="bg1"/>
                </a:solidFill>
              </a:rPr>
              <a:t>sturen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/of data van </a:t>
            </a:r>
            <a:r>
              <a:rPr lang="en-US" sz="1400" dirty="0" err="1">
                <a:solidFill>
                  <a:schemeClr val="bg1"/>
                </a:solidFill>
              </a:rPr>
              <a:t>andere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ophalen</a:t>
            </a:r>
            <a:endParaRPr lang="en-US" sz="1400" dirty="0">
              <a:solidFill>
                <a:schemeClr val="bg1"/>
              </a:solidFill>
            </a:endParaRPr>
          </a:p>
          <a:p>
            <a:pPr marL="857250" lvl="1" indent="-171450"/>
            <a:r>
              <a:rPr lang="en-US" sz="1400" dirty="0">
                <a:solidFill>
                  <a:schemeClr val="bg1"/>
                </a:solidFill>
              </a:rPr>
              <a:t>Cognito </a:t>
            </a:r>
            <a:r>
              <a:rPr lang="en-US" sz="1400" dirty="0" err="1">
                <a:solidFill>
                  <a:schemeClr val="bg1"/>
                </a:solidFill>
              </a:rPr>
              <a:t>zorgt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voor</a:t>
            </a:r>
            <a:r>
              <a:rPr lang="en-US" sz="1400" dirty="0">
                <a:solidFill>
                  <a:schemeClr val="bg1"/>
                </a:solidFill>
              </a:rPr>
              <a:t> de user detail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JWT </a:t>
            </a:r>
            <a:r>
              <a:rPr lang="en-US" sz="1400" dirty="0" err="1">
                <a:solidFill>
                  <a:schemeClr val="bg1"/>
                </a:solidFill>
              </a:rPr>
              <a:t>afhandeling</a:t>
            </a:r>
            <a:endParaRPr lang="en-US" sz="1400" dirty="0">
              <a:solidFill>
                <a:schemeClr val="bg1"/>
              </a:solidFill>
            </a:endParaRPr>
          </a:p>
          <a:p>
            <a:pPr marL="857250" lvl="1" indent="-171450"/>
            <a:r>
              <a:rPr lang="en-US" sz="1400" dirty="0">
                <a:solidFill>
                  <a:schemeClr val="bg1"/>
                </a:solidFill>
              </a:rPr>
              <a:t>De website </a:t>
            </a:r>
            <a:r>
              <a:rPr lang="en-US" sz="1400" dirty="0" err="1">
                <a:solidFill>
                  <a:schemeClr val="bg1"/>
                </a:solidFill>
              </a:rPr>
              <a:t>wordt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beveiligd</a:t>
            </a:r>
            <a:r>
              <a:rPr lang="en-US" sz="1400" dirty="0">
                <a:solidFill>
                  <a:schemeClr val="bg1"/>
                </a:solidFill>
              </a:rPr>
              <a:t> per </a:t>
            </a:r>
            <a:r>
              <a:rPr lang="en-US" sz="1400" dirty="0" err="1">
                <a:solidFill>
                  <a:schemeClr val="bg1"/>
                </a:solidFill>
              </a:rPr>
              <a:t>certificaat</a:t>
            </a:r>
            <a:r>
              <a:rPr lang="en-US" sz="1400" dirty="0">
                <a:solidFill>
                  <a:schemeClr val="bg1"/>
                </a:solidFill>
              </a:rPr>
              <a:t> via </a:t>
            </a:r>
            <a:r>
              <a:rPr lang="en-US" sz="1400" dirty="0" err="1">
                <a:solidFill>
                  <a:schemeClr val="bg1"/>
                </a:solidFill>
              </a:rPr>
              <a:t>een</a:t>
            </a:r>
            <a:r>
              <a:rPr lang="en-US" sz="1400" dirty="0">
                <a:solidFill>
                  <a:schemeClr val="bg1"/>
                </a:solidFill>
              </a:rPr>
              <a:t> custom </a:t>
            </a:r>
            <a:r>
              <a:rPr lang="en-US" sz="1400" dirty="0" err="1">
                <a:solidFill>
                  <a:schemeClr val="bg1"/>
                </a:solidFill>
              </a:rPr>
              <a:t>domein</a:t>
            </a:r>
            <a:r>
              <a:rPr lang="en-US" sz="1400" dirty="0">
                <a:solidFill>
                  <a:schemeClr val="bg1"/>
                </a:solidFill>
              </a:rPr>
              <a:t>, Route 53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Certificate Manager in AWS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Distributed Data</a:t>
            </a:r>
          </a:p>
          <a:p>
            <a:pPr marL="857250" lvl="1" indent="-171450"/>
            <a:r>
              <a:rPr lang="en-US" sz="1400" dirty="0">
                <a:solidFill>
                  <a:schemeClr val="bg1"/>
                </a:solidFill>
              </a:rPr>
              <a:t>Data </a:t>
            </a:r>
            <a:r>
              <a:rPr lang="en-US" sz="1400" dirty="0" err="1">
                <a:solidFill>
                  <a:schemeClr val="bg1"/>
                </a:solidFill>
              </a:rPr>
              <a:t>wordt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gedeeld</a:t>
            </a:r>
            <a:r>
              <a:rPr lang="en-US" sz="1400" dirty="0">
                <a:solidFill>
                  <a:schemeClr val="bg1"/>
                </a:solidFill>
              </a:rPr>
              <a:t> per service</a:t>
            </a:r>
          </a:p>
          <a:p>
            <a:pPr marL="857250" lvl="1" indent="-171450"/>
            <a:r>
              <a:rPr lang="en-US" sz="1400" dirty="0">
                <a:solidFill>
                  <a:schemeClr val="bg1"/>
                </a:solidFill>
              </a:rPr>
              <a:t>Data </a:t>
            </a:r>
            <a:r>
              <a:rPr lang="en-US" sz="1400" dirty="0" err="1">
                <a:solidFill>
                  <a:schemeClr val="bg1"/>
                </a:solidFill>
              </a:rPr>
              <a:t>staat</a:t>
            </a:r>
            <a:r>
              <a:rPr lang="en-US" sz="1400" dirty="0">
                <a:solidFill>
                  <a:schemeClr val="bg1"/>
                </a:solidFill>
              </a:rPr>
              <a:t> in </a:t>
            </a:r>
            <a:r>
              <a:rPr lang="en-US" sz="1400" dirty="0" err="1">
                <a:solidFill>
                  <a:schemeClr val="bg1"/>
                </a:solidFill>
              </a:rPr>
              <a:t>een</a:t>
            </a:r>
            <a:r>
              <a:rPr lang="en-US" sz="1400" dirty="0">
                <a:solidFill>
                  <a:schemeClr val="bg1"/>
                </a:solidFill>
              </a:rPr>
              <a:t> static container (S3) in AWS, </a:t>
            </a:r>
            <a:r>
              <a:rPr lang="en-US" sz="1400" dirty="0" err="1">
                <a:solidFill>
                  <a:schemeClr val="bg1"/>
                </a:solidFill>
              </a:rPr>
              <a:t>denk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hierbij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aan</a:t>
            </a:r>
            <a:r>
              <a:rPr lang="en-US" sz="1400" dirty="0">
                <a:solidFill>
                  <a:schemeClr val="bg1"/>
                </a:solidFill>
              </a:rPr>
              <a:t> photo’s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video’s</a:t>
            </a:r>
          </a:p>
          <a:p>
            <a:pPr marL="857250" lvl="1" indent="-171450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kern="1200" spc="400" baseline="0" dirty="0">
                <a:solidFill>
                  <a:srgbClr val="FFFFFF"/>
                </a:solidFill>
                <a:effectLst/>
                <a:latin typeface="Century Gothic Bold" panose="020B0702020202020204" pitchFamily="34" charset="0"/>
                <a:ea typeface="+mn-ea"/>
                <a:cs typeface="+mn-cs"/>
              </a:rPr>
              <a:t>May 10, 2022</a:t>
            </a:r>
            <a:endParaRPr lang="en-US" sz="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9890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kern="1200" spc="400" baseline="0" dirty="0">
                <a:solidFill>
                  <a:srgbClr val="FFFFFF"/>
                </a:solidFill>
                <a:effectLst/>
                <a:latin typeface="Century Gothic Bold" panose="020B0702020202020204" pitchFamily="34" charset="0"/>
                <a:ea typeface="+mn-ea"/>
                <a:cs typeface="+mn-cs"/>
              </a:rPr>
              <a:t>May 10, 2022</a:t>
            </a:r>
            <a:endParaRPr lang="en-US" sz="200" dirty="0">
              <a:effectLst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86543E-CAFB-4224-B94D-349BF73307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1FE041-D8E3-493B-BFBD-756E3EB2E4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9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Oplevering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Architectuur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Leerdoelen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10,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25C7E-6F16-4190-9B02-AA3608C7E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B509E-1CD5-45EE-B598-DA012FA5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74047D-7694-4753-983C-3680204DB1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34835C-53F8-4007-930B-653727F3E2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378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83378" y="1873815"/>
            <a:ext cx="2556579" cy="365125"/>
          </a:xfrm>
        </p:spPr>
        <p:txBody>
          <a:bodyPr/>
          <a:lstStyle/>
          <a:p>
            <a:r>
              <a:rPr lang="en-US" dirty="0" err="1"/>
              <a:t>Architectuur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3378" y="2238940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 err="1">
                <a:solidFill>
                  <a:schemeClr val="accent6"/>
                </a:solidFill>
              </a:rPr>
              <a:t>Cognito</a:t>
            </a:r>
            <a:r>
              <a:rPr lang="nl-NL" b="1" dirty="0">
                <a:solidFill>
                  <a:schemeClr val="accent6"/>
                </a:solidFill>
              </a:rPr>
              <a:t>: </a:t>
            </a:r>
            <a:r>
              <a:rPr lang="nl-NL" dirty="0"/>
              <a:t>Een simpele user </a:t>
            </a:r>
            <a:r>
              <a:rPr lang="nl-NL" dirty="0" err="1"/>
              <a:t>identity</a:t>
            </a:r>
            <a:r>
              <a:rPr lang="nl-NL" dirty="0"/>
              <a:t> en data synchronisatie service die helpt bij het veilig managen van gebruikersgegevens.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>
                <a:solidFill>
                  <a:schemeClr val="accent6"/>
                </a:solidFill>
              </a:rPr>
              <a:t>SNS: </a:t>
            </a:r>
            <a:r>
              <a:rPr lang="nl-NL" dirty="0"/>
              <a:t>Verzorgt het publiceren, sturen en ontvangen van berichten (SMS, email, push </a:t>
            </a:r>
            <a:r>
              <a:rPr lang="nl-NL" dirty="0" err="1"/>
              <a:t>notifications</a:t>
            </a:r>
            <a:r>
              <a:rPr lang="nl-NL" dirty="0"/>
              <a:t>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 err="1">
                <a:solidFill>
                  <a:schemeClr val="accent6"/>
                </a:solidFill>
              </a:rPr>
              <a:t>EventBridge</a:t>
            </a:r>
            <a:r>
              <a:rPr lang="nl-NL" b="1" dirty="0">
                <a:solidFill>
                  <a:schemeClr val="accent6"/>
                </a:solidFill>
              </a:rPr>
              <a:t>:</a:t>
            </a:r>
            <a:r>
              <a:rPr lang="nl-NL" dirty="0">
                <a:solidFill>
                  <a:schemeClr val="accent6"/>
                </a:solidFill>
              </a:rPr>
              <a:t> </a:t>
            </a:r>
            <a:r>
              <a:rPr lang="nl-NL" dirty="0"/>
              <a:t>Wordt gebruikt om op een makkelijkere manier event-</a:t>
            </a:r>
            <a:r>
              <a:rPr lang="nl-NL" dirty="0" err="1"/>
              <a:t>driven</a:t>
            </a:r>
            <a:r>
              <a:rPr lang="nl-NL" dirty="0"/>
              <a:t> applicaties op schaal te bouwen.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 err="1">
                <a:solidFill>
                  <a:schemeClr val="accent6"/>
                </a:solidFill>
              </a:rPr>
              <a:t>CloudFront</a:t>
            </a:r>
            <a:r>
              <a:rPr lang="nl-NL" b="1" dirty="0">
                <a:solidFill>
                  <a:schemeClr val="accent6"/>
                </a:solidFill>
              </a:rPr>
              <a:t>: </a:t>
            </a:r>
            <a:r>
              <a:rPr lang="nl-NL" dirty="0"/>
              <a:t>Verzorgt de publicatie van content op een makkelijkere manier en zorgt voor de routing binnen het domein.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 err="1">
                <a:solidFill>
                  <a:schemeClr val="accent6"/>
                </a:solidFill>
              </a:rPr>
              <a:t>XRay-tracing</a:t>
            </a:r>
            <a:r>
              <a:rPr lang="nl-NL" b="1" dirty="0">
                <a:solidFill>
                  <a:schemeClr val="accent6"/>
                </a:solidFill>
              </a:rPr>
              <a:t>:</a:t>
            </a:r>
            <a:r>
              <a:rPr lang="nl-NL" dirty="0">
                <a:solidFill>
                  <a:schemeClr val="accent6"/>
                </a:solidFill>
              </a:rPr>
              <a:t> </a:t>
            </a:r>
            <a:r>
              <a:rPr lang="nl-NL" dirty="0"/>
              <a:t>Verzorgt de </a:t>
            </a:r>
            <a:r>
              <a:rPr lang="nl-NL" dirty="0" err="1"/>
              <a:t>tracing</a:t>
            </a:r>
            <a:r>
              <a:rPr lang="nl-NL" dirty="0"/>
              <a:t> van de applicatie voor </a:t>
            </a:r>
            <a:r>
              <a:rPr lang="nl-NL" dirty="0" err="1"/>
              <a:t>analyze</a:t>
            </a:r>
            <a:r>
              <a:rPr lang="nl-NL" dirty="0"/>
              <a:t> en debug doeleinden.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 err="1">
                <a:solidFill>
                  <a:schemeClr val="accent6"/>
                </a:solidFill>
              </a:rPr>
              <a:t>CloudWatch</a:t>
            </a:r>
            <a:r>
              <a:rPr lang="nl-NL" b="1" dirty="0">
                <a:solidFill>
                  <a:schemeClr val="accent6"/>
                </a:solidFill>
              </a:rPr>
              <a:t>:</a:t>
            </a:r>
            <a:r>
              <a:rPr lang="nl-NL" dirty="0">
                <a:solidFill>
                  <a:schemeClr val="accent6"/>
                </a:solidFill>
              </a:rPr>
              <a:t> </a:t>
            </a:r>
            <a:r>
              <a:rPr lang="nl-NL" dirty="0"/>
              <a:t>Verzorgt de monitoring van de applicatie.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10, 2022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887DA1-1284-4C36-85C3-BE193388B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" y="2238940"/>
            <a:ext cx="4854104" cy="40582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4411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956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83378" y="1873815"/>
            <a:ext cx="2556579" cy="365125"/>
          </a:xfrm>
        </p:spPr>
        <p:txBody>
          <a:bodyPr/>
          <a:lstStyle/>
          <a:p>
            <a:r>
              <a:rPr lang="en-US" dirty="0" err="1"/>
              <a:t>Architectuur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3378" y="2238940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>
                <a:solidFill>
                  <a:schemeClr val="accent6"/>
                </a:solidFill>
              </a:rPr>
              <a:t>Post service: </a:t>
            </a:r>
            <a:r>
              <a:rPr lang="nl-NL" dirty="0"/>
              <a:t>is verantwoordelijk voor het publiceren en ophalen van </a:t>
            </a:r>
            <a:r>
              <a:rPr lang="nl-NL" dirty="0" err="1"/>
              <a:t>posts</a:t>
            </a:r>
            <a:r>
              <a:rPr lang="nl-N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>
                <a:solidFill>
                  <a:schemeClr val="accent6"/>
                </a:solidFill>
              </a:rPr>
              <a:t>Feed service: </a:t>
            </a:r>
            <a:r>
              <a:rPr lang="nl-NL" dirty="0"/>
              <a:t>is verantwoordelijk voor het opbouwen van de feed.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 err="1">
                <a:solidFill>
                  <a:schemeClr val="accent6"/>
                </a:solidFill>
              </a:rPr>
              <a:t>Follower</a:t>
            </a:r>
            <a:r>
              <a:rPr lang="nl-NL" b="1" dirty="0">
                <a:solidFill>
                  <a:schemeClr val="accent6"/>
                </a:solidFill>
              </a:rPr>
              <a:t> service: </a:t>
            </a:r>
            <a:r>
              <a:rPr lang="nl-NL" dirty="0"/>
              <a:t>is verantwoordelijk voor het opslaan van de gevolgde en volgende gebruikers.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 err="1">
                <a:solidFill>
                  <a:schemeClr val="accent6"/>
                </a:solidFill>
              </a:rPr>
              <a:t>Authentication</a:t>
            </a:r>
            <a:r>
              <a:rPr lang="nl-NL" b="1" dirty="0">
                <a:solidFill>
                  <a:schemeClr val="accent6"/>
                </a:solidFill>
              </a:rPr>
              <a:t> service: </a:t>
            </a:r>
            <a:r>
              <a:rPr lang="nl-NL" dirty="0"/>
              <a:t>is verantwoordelijk voor het bijhouden van de gebruikersgegevens en authenticatie.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10, 2022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F4CB5F6-B0C6-4D0A-B012-C268BFAAE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0" y="2295332"/>
            <a:ext cx="5088320" cy="28644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7824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378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83378" y="1873815"/>
            <a:ext cx="2556579" cy="365125"/>
          </a:xfrm>
        </p:spPr>
        <p:txBody>
          <a:bodyPr/>
          <a:lstStyle/>
          <a:p>
            <a:r>
              <a:rPr lang="en-US" dirty="0" err="1"/>
              <a:t>Architectuur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3378" y="2238940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>
                <a:solidFill>
                  <a:schemeClr val="accent6"/>
                </a:solidFill>
              </a:rPr>
              <a:t>Post service: </a:t>
            </a:r>
            <a:r>
              <a:rPr lang="nl-NL" dirty="0"/>
              <a:t>is verantwoordelijk voor het publiceren en ophalen van </a:t>
            </a:r>
            <a:r>
              <a:rPr lang="nl-NL" dirty="0" err="1"/>
              <a:t>posts</a:t>
            </a:r>
            <a:r>
              <a:rPr lang="nl-N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>
                <a:solidFill>
                  <a:schemeClr val="accent6"/>
                </a:solidFill>
              </a:rPr>
              <a:t>Feed service: </a:t>
            </a:r>
            <a:r>
              <a:rPr lang="nl-NL" dirty="0"/>
              <a:t>is verantwoordelijk voor het opbouwen van de feed.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 err="1">
                <a:solidFill>
                  <a:schemeClr val="accent6"/>
                </a:solidFill>
              </a:rPr>
              <a:t>Follower</a:t>
            </a:r>
            <a:r>
              <a:rPr lang="nl-NL" b="1" dirty="0">
                <a:solidFill>
                  <a:schemeClr val="accent6"/>
                </a:solidFill>
              </a:rPr>
              <a:t> service: </a:t>
            </a:r>
            <a:r>
              <a:rPr lang="nl-NL" dirty="0"/>
              <a:t>is verantwoordelijk voor het opslaan van de gevolgde en volgende gebruikers.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1" dirty="0" err="1">
                <a:solidFill>
                  <a:schemeClr val="accent6"/>
                </a:solidFill>
              </a:rPr>
              <a:t>Authentication</a:t>
            </a:r>
            <a:r>
              <a:rPr lang="nl-NL" b="1" dirty="0">
                <a:solidFill>
                  <a:schemeClr val="accent6"/>
                </a:solidFill>
              </a:rPr>
              <a:t> service: </a:t>
            </a:r>
            <a:r>
              <a:rPr lang="nl-NL" dirty="0"/>
              <a:t>is verantwoordelijk voor het bijhouden van de gebruikersgegevens en authenticatie.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10, 2022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3C4A530-33DC-45CA-B901-C48695207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2" t="4691" r="29097" b="4034"/>
          <a:stretch/>
        </p:blipFill>
        <p:spPr>
          <a:xfrm>
            <a:off x="397614" y="325026"/>
            <a:ext cx="4715933" cy="625958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2241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83378" y="2238940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10, 2022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01CC5-BC5C-4250-A334-AE60B20721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311752-B1A4-4D44-9588-44F361DF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D83A3A4-F8AA-45D5-BA4C-3217248E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8" r="-655"/>
          <a:stretch/>
        </p:blipFill>
        <p:spPr>
          <a:xfrm>
            <a:off x="0" y="0"/>
            <a:ext cx="1219291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0485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971550" lvl="1" indent="-285750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kern="1200" spc="400" baseline="0" dirty="0">
                <a:solidFill>
                  <a:srgbClr val="FFFFFF"/>
                </a:solidFill>
                <a:effectLst/>
                <a:latin typeface="Century Gothic Bold" panose="020B0702020202020204" pitchFamily="34" charset="0"/>
                <a:ea typeface="+mn-ea"/>
                <a:cs typeface="+mn-cs"/>
              </a:rPr>
              <a:t>May 10, 2022</a:t>
            </a:r>
            <a:endParaRPr lang="en-US" sz="20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7BEF4-10BE-47F9-9303-836EB439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51" y="551149"/>
            <a:ext cx="9297698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9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971550" lvl="1" indent="-285750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kern="1200" spc="400" baseline="0" dirty="0">
                <a:solidFill>
                  <a:srgbClr val="FFFFFF"/>
                </a:solidFill>
                <a:effectLst/>
                <a:latin typeface="Century Gothic Bold" panose="020B0702020202020204" pitchFamily="34" charset="0"/>
                <a:ea typeface="+mn-ea"/>
                <a:cs typeface="+mn-cs"/>
              </a:rPr>
              <a:t>May 10, 2022</a:t>
            </a:r>
            <a:endParaRPr lang="en-US" sz="2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7AA36-688C-4EA7-9F64-B6987C64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31" y="2178443"/>
            <a:ext cx="8335538" cy="2372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7B799-CF9C-426E-9C5B-A9D90D90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5583"/>
            <a:ext cx="12192000" cy="20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 err="1"/>
              <a:t>Delaygram</a:t>
            </a:r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 err="1"/>
              <a:t>Leerdoelen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5895980" cy="34885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Context Based Research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Per </a:t>
            </a:r>
            <a:r>
              <a:rPr lang="en-US" sz="1400" dirty="0" err="1">
                <a:solidFill>
                  <a:schemeClr val="bg1"/>
                </a:solidFill>
              </a:rPr>
              <a:t>onderdeel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wordt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een</a:t>
            </a:r>
            <a:r>
              <a:rPr lang="en-US" sz="1400" dirty="0">
                <a:solidFill>
                  <a:schemeClr val="bg1"/>
                </a:solidFill>
              </a:rPr>
              <a:t> document </a:t>
            </a:r>
            <a:r>
              <a:rPr lang="en-US" sz="1400" dirty="0" err="1">
                <a:solidFill>
                  <a:schemeClr val="bg1"/>
                </a:solidFill>
              </a:rPr>
              <a:t>gemaakt</a:t>
            </a:r>
            <a:r>
              <a:rPr lang="en-US" sz="1400" dirty="0">
                <a:solidFill>
                  <a:schemeClr val="bg1"/>
                </a:solidFill>
              </a:rPr>
              <a:t> om </a:t>
            </a:r>
            <a:r>
              <a:rPr lang="en-US" sz="1400" dirty="0" err="1">
                <a:solidFill>
                  <a:schemeClr val="bg1"/>
                </a:solidFill>
              </a:rPr>
              <a:t>uit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zoeken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uit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vinden</a:t>
            </a:r>
            <a:r>
              <a:rPr lang="en-US" sz="1400" dirty="0">
                <a:solidFill>
                  <a:schemeClr val="bg1"/>
                </a:solidFill>
              </a:rPr>
              <a:t> hoe </a:t>
            </a:r>
            <a:r>
              <a:rPr lang="en-US" sz="1400" dirty="0" err="1">
                <a:solidFill>
                  <a:schemeClr val="bg1"/>
                </a:solidFill>
              </a:rPr>
              <a:t>deze</a:t>
            </a:r>
            <a:r>
              <a:rPr lang="en-US" sz="1400" dirty="0">
                <a:solidFill>
                  <a:schemeClr val="bg1"/>
                </a:solidFill>
              </a:rPr>
              <a:t> resources </a:t>
            </a:r>
            <a:r>
              <a:rPr lang="en-US" sz="1400" dirty="0" err="1">
                <a:solidFill>
                  <a:schemeClr val="bg1"/>
                </a:solidFill>
              </a:rPr>
              <a:t>werken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toepasbaar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zijn</a:t>
            </a:r>
            <a:r>
              <a:rPr lang="en-US" sz="1400" dirty="0">
                <a:solidFill>
                  <a:schemeClr val="bg1"/>
                </a:solidFill>
              </a:rPr>
              <a:t> in de </a:t>
            </a:r>
            <a:r>
              <a:rPr lang="en-US" sz="1400" dirty="0" err="1">
                <a:solidFill>
                  <a:schemeClr val="bg1"/>
                </a:solidFill>
              </a:rPr>
              <a:t>praktijk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Life-long learning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Er is </a:t>
            </a:r>
            <a:r>
              <a:rPr lang="en-US" sz="1400" dirty="0" err="1">
                <a:solidFill>
                  <a:schemeClr val="bg1"/>
                </a:solidFill>
              </a:rPr>
              <a:t>hier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geen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bewijslast</a:t>
            </a:r>
            <a:r>
              <a:rPr lang="en-US" sz="1400" dirty="0">
                <a:solidFill>
                  <a:schemeClr val="bg1"/>
                </a:solidFill>
              </a:rPr>
              <a:t> van, maar </a:t>
            </a:r>
            <a:r>
              <a:rPr lang="en-US" sz="1400" dirty="0" err="1">
                <a:solidFill>
                  <a:schemeClr val="bg1"/>
                </a:solidFill>
              </a:rPr>
              <a:t>ik</a:t>
            </a:r>
            <a:r>
              <a:rPr lang="en-US" sz="1400" dirty="0">
                <a:solidFill>
                  <a:schemeClr val="bg1"/>
                </a:solidFill>
              </a:rPr>
              <a:t> ben </a:t>
            </a:r>
            <a:r>
              <a:rPr lang="en-US" sz="1400" dirty="0" err="1">
                <a:solidFill>
                  <a:schemeClr val="bg1"/>
                </a:solidFill>
              </a:rPr>
              <a:t>zelf</a:t>
            </a:r>
            <a:r>
              <a:rPr lang="en-US" sz="1400" dirty="0">
                <a:solidFill>
                  <a:schemeClr val="bg1"/>
                </a:solidFill>
              </a:rPr>
              <a:t> al in </a:t>
            </a:r>
            <a:r>
              <a:rPr lang="en-US" sz="1400" dirty="0" err="1">
                <a:solidFill>
                  <a:schemeClr val="bg1"/>
                </a:solidFill>
              </a:rPr>
              <a:t>dit</a:t>
            </a:r>
            <a:r>
              <a:rPr lang="en-US" sz="1400" dirty="0">
                <a:solidFill>
                  <a:schemeClr val="bg1"/>
                </a:solidFill>
              </a:rPr>
              <a:t> semester </a:t>
            </a:r>
            <a:r>
              <a:rPr lang="en-US" sz="1400" dirty="0" err="1">
                <a:solidFill>
                  <a:schemeClr val="bg1"/>
                </a:solidFill>
              </a:rPr>
              <a:t>naar</a:t>
            </a:r>
            <a:r>
              <a:rPr lang="en-US" sz="1400" dirty="0">
                <a:solidFill>
                  <a:schemeClr val="bg1"/>
                </a:solidFill>
              </a:rPr>
              <a:t> 2 </a:t>
            </a:r>
            <a:r>
              <a:rPr lang="en-US" sz="1400" dirty="0" err="1">
                <a:solidFill>
                  <a:schemeClr val="bg1"/>
                </a:solidFill>
              </a:rPr>
              <a:t>verschillende</a:t>
            </a:r>
            <a:r>
              <a:rPr lang="en-US" sz="1400" dirty="0">
                <a:solidFill>
                  <a:schemeClr val="bg1"/>
                </a:solidFill>
              </a:rPr>
              <a:t> Tech Talks </a:t>
            </a:r>
            <a:r>
              <a:rPr lang="en-US" sz="1400" dirty="0" err="1">
                <a:solidFill>
                  <a:schemeClr val="bg1"/>
                </a:solidFill>
              </a:rPr>
              <a:t>geweest</a:t>
            </a:r>
            <a:endParaRPr lang="en-US" sz="1400" dirty="0">
              <a:solidFill>
                <a:schemeClr val="bg1"/>
              </a:solidFill>
            </a:endParaRPr>
          </a:p>
          <a:p>
            <a:pPr marL="1428750" lvl="2" indent="-285750"/>
            <a:r>
              <a:rPr lang="en-US" sz="1200" dirty="0" err="1">
                <a:solidFill>
                  <a:schemeClr val="bg1"/>
                </a:solidFill>
              </a:rPr>
              <a:t>Itility</a:t>
            </a:r>
            <a:endParaRPr lang="en-US" sz="1200" dirty="0">
              <a:solidFill>
                <a:schemeClr val="bg1"/>
              </a:solidFill>
            </a:endParaRPr>
          </a:p>
          <a:p>
            <a:pPr marL="1428750" lvl="2" indent="-285750"/>
            <a:r>
              <a:rPr lang="en-US" sz="1200" dirty="0" err="1">
                <a:solidFill>
                  <a:schemeClr val="bg1"/>
                </a:solidFill>
              </a:rPr>
              <a:t>InfoSupport</a:t>
            </a:r>
            <a:endParaRPr lang="en-US" sz="1200" dirty="0">
              <a:solidFill>
                <a:schemeClr val="bg1"/>
              </a:solidFill>
            </a:endParaRPr>
          </a:p>
          <a:p>
            <a:pPr marL="1428750" lvl="2" indent="-285750"/>
            <a:r>
              <a:rPr lang="en-US" sz="1200" dirty="0" err="1">
                <a:solidFill>
                  <a:schemeClr val="bg1"/>
                </a:solidFill>
              </a:rPr>
              <a:t>KubeCon</a:t>
            </a:r>
            <a:endParaRPr lang="en-US" sz="1200" dirty="0">
              <a:solidFill>
                <a:schemeClr val="bg1"/>
              </a:solidFill>
            </a:endParaRPr>
          </a:p>
          <a:p>
            <a:pPr marL="1428750" lvl="2" indent="-285750"/>
            <a:r>
              <a:rPr lang="en-US" sz="1200" dirty="0">
                <a:solidFill>
                  <a:schemeClr val="bg1"/>
                </a:solidFill>
              </a:rPr>
              <a:t>Elke workshop </a:t>
            </a:r>
            <a:r>
              <a:rPr lang="en-US" sz="1200" dirty="0" err="1">
                <a:solidFill>
                  <a:schemeClr val="bg1"/>
                </a:solidFill>
              </a:rPr>
              <a:t>bijgewoond</a:t>
            </a:r>
            <a:r>
              <a:rPr lang="en-US" sz="1200" dirty="0">
                <a:solidFill>
                  <a:schemeClr val="bg1"/>
                </a:solidFill>
              </a:rPr>
              <a:t> tot nu toe</a:t>
            </a:r>
          </a:p>
          <a:p>
            <a:pPr marL="1885950" lvl="3" indent="-285750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DELAYGRAM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kern="1200" spc="400" baseline="0" dirty="0">
                <a:solidFill>
                  <a:srgbClr val="FFFFFF"/>
                </a:solidFill>
                <a:effectLst/>
                <a:latin typeface="Century Gothic Bold" panose="020B0702020202020204" pitchFamily="34" charset="0"/>
                <a:ea typeface="+mn-ea"/>
                <a:cs typeface="+mn-cs"/>
              </a:rPr>
              <a:t>May 10, 2022</a:t>
            </a:r>
            <a:endParaRPr lang="en-US" sz="20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D8D91-4BE4-42B5-9F1B-79AE0A133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594" y="5059328"/>
            <a:ext cx="5325218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55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0a97b4-f6ab-400a-a5e3-09f1559027a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8617947398274B994B54F4B835D8D1" ma:contentTypeVersion="14" ma:contentTypeDescription="Een nieuw document maken." ma:contentTypeScope="" ma:versionID="e8140ed88853ac0c58c60e9470b599f9">
  <xsd:schema xmlns:xsd="http://www.w3.org/2001/XMLSchema" xmlns:xs="http://www.w3.org/2001/XMLSchema" xmlns:p="http://schemas.microsoft.com/office/2006/metadata/properties" xmlns:ns3="ef0a97b4-f6ab-400a-a5e3-09f1559027ae" xmlns:ns4="52bfccae-23f5-43c3-b889-e5cc154464cd" targetNamespace="http://schemas.microsoft.com/office/2006/metadata/properties" ma:root="true" ma:fieldsID="e2a7460c39c87c8140f05bc97f5418ef" ns3:_="" ns4:_="">
    <xsd:import namespace="ef0a97b4-f6ab-400a-a5e3-09f1559027ae"/>
    <xsd:import namespace="52bfccae-23f5-43c3-b889-e5cc154464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0a97b4-f6ab-400a-a5e3-09f1559027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bfccae-23f5-43c3-b889-e5cc154464c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52bfccae-23f5-43c3-b889-e5cc154464cd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ef0a97b4-f6ab-400a-a5e3-09f1559027a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6D9492-CC59-4838-A1EC-956D5B57D9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0a97b4-f6ab-400a-a5e3-09f1559027ae"/>
    <ds:schemaRef ds:uri="52bfccae-23f5-43c3-b889-e5cc154464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293</TotalTime>
  <Words>529</Words>
  <Application>Microsoft Office PowerPoint</Application>
  <PresentationFormat>Widescreen</PresentationFormat>
  <Paragraphs>113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 Bold</vt:lpstr>
      <vt:lpstr>Courier New</vt:lpstr>
      <vt:lpstr>Daytona Pro Light</vt:lpstr>
      <vt:lpstr>Office Theme</vt:lpstr>
      <vt:lpstr>Delaygram</vt:lpstr>
      <vt:lpstr>Delaygram</vt:lpstr>
      <vt:lpstr>Delaygram</vt:lpstr>
      <vt:lpstr>Delaygram</vt:lpstr>
      <vt:lpstr>Delaygram</vt:lpstr>
      <vt:lpstr>PowerPoint Presentation</vt:lpstr>
      <vt:lpstr>Delaygram</vt:lpstr>
      <vt:lpstr>Delaygram</vt:lpstr>
      <vt:lpstr>Delaygram</vt:lpstr>
      <vt:lpstr>Delaygram</vt:lpstr>
      <vt:lpstr>Delaygram</vt:lpstr>
      <vt:lpstr>Delaygram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Delaygram</dc:title>
  <dc:creator>Meels,Rick R.S.A.</dc:creator>
  <cp:lastModifiedBy>Meels,Rick R.S.A.</cp:lastModifiedBy>
  <cp:revision>5</cp:revision>
  <dcterms:created xsi:type="dcterms:W3CDTF">2022-02-22T08:26:13Z</dcterms:created>
  <dcterms:modified xsi:type="dcterms:W3CDTF">2022-05-10T10:55:16Z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0x010100668617947398274B994B54F4B835D8D1</vt:lpwstr>
  </property>
</Properties>
</file>